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1" r:id="rId5"/>
    <p:sldId id="257" r:id="rId6"/>
    <p:sldId id="259" r:id="rId7"/>
    <p:sldId id="260" r:id="rId8"/>
    <p:sldId id="268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2EC61-E34F-4AC3-B485-1DA67C612D6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B81F61-F65F-4DD5-8537-17707A156C1F}">
      <dgm:prSet phldrT="[Text]"/>
      <dgm:spPr/>
      <dgm:t>
        <a:bodyPr/>
        <a:lstStyle/>
        <a:p>
          <a:r>
            <a:rPr lang="en-US" dirty="0" smtClean="0"/>
            <a:t>Mutation</a:t>
          </a:r>
          <a:endParaRPr lang="en-US" dirty="0"/>
        </a:p>
      </dgm:t>
    </dgm:pt>
    <dgm:pt modelId="{510A0586-1A69-4689-AF07-B23403D59811}" type="parTrans" cxnId="{DD9249C7-8BAE-466E-BB99-F475BE75B395}">
      <dgm:prSet/>
      <dgm:spPr/>
      <dgm:t>
        <a:bodyPr/>
        <a:lstStyle/>
        <a:p>
          <a:endParaRPr lang="en-US"/>
        </a:p>
      </dgm:t>
    </dgm:pt>
    <dgm:pt modelId="{16E360E6-6230-4631-99BF-A6CAE3B4A09B}" type="sibTrans" cxnId="{DD9249C7-8BAE-466E-BB99-F475BE75B395}">
      <dgm:prSet/>
      <dgm:spPr/>
      <dgm:t>
        <a:bodyPr/>
        <a:lstStyle/>
        <a:p>
          <a:endParaRPr lang="en-US"/>
        </a:p>
      </dgm:t>
    </dgm:pt>
    <dgm:pt modelId="{38CAE33D-206F-484A-B18D-798986F72AF3}">
      <dgm:prSet phldrT="[Text]"/>
      <dgm:spPr/>
      <dgm:t>
        <a:bodyPr/>
        <a:lstStyle/>
        <a:p>
          <a:r>
            <a:rPr lang="en-US" dirty="0" smtClean="0"/>
            <a:t>Methylation</a:t>
          </a:r>
        </a:p>
        <a:p>
          <a:r>
            <a:rPr lang="en-US" dirty="0" smtClean="0"/>
            <a:t>Nucleosomes</a:t>
          </a:r>
          <a:endParaRPr lang="en-US" dirty="0"/>
        </a:p>
      </dgm:t>
    </dgm:pt>
    <dgm:pt modelId="{B80B4B33-1129-48D9-BAFF-F2DB744E9714}" type="parTrans" cxnId="{018FFCCC-12AC-4EAF-A388-A174470CF939}">
      <dgm:prSet/>
      <dgm:spPr/>
      <dgm:t>
        <a:bodyPr/>
        <a:lstStyle/>
        <a:p>
          <a:endParaRPr lang="en-US"/>
        </a:p>
      </dgm:t>
    </dgm:pt>
    <dgm:pt modelId="{A7F22EED-8C13-46CA-B344-DA67D7FA3E30}" type="sibTrans" cxnId="{018FFCCC-12AC-4EAF-A388-A174470CF939}">
      <dgm:prSet/>
      <dgm:spPr/>
      <dgm:t>
        <a:bodyPr/>
        <a:lstStyle/>
        <a:p>
          <a:endParaRPr lang="en-US"/>
        </a:p>
      </dgm:t>
    </dgm:pt>
    <dgm:pt modelId="{1AAF274B-71A1-4469-B332-AB3A9DFA40BA}">
      <dgm:prSet phldrT="[Text]"/>
      <dgm:spPr/>
      <dgm:t>
        <a:bodyPr/>
        <a:lstStyle/>
        <a:p>
          <a:r>
            <a:rPr lang="en-US" dirty="0" err="1" smtClean="0"/>
            <a:t>cfDNA</a:t>
          </a:r>
          <a:r>
            <a:rPr lang="en-US" dirty="0" smtClean="0"/>
            <a:t> fragmentation</a:t>
          </a:r>
          <a:endParaRPr lang="en-US" dirty="0"/>
        </a:p>
      </dgm:t>
    </dgm:pt>
    <dgm:pt modelId="{3EAC4697-FF11-4045-B3DA-1B423243F824}" type="parTrans" cxnId="{BA91BEE5-5DD2-4D56-8703-D5408331F201}">
      <dgm:prSet/>
      <dgm:spPr/>
      <dgm:t>
        <a:bodyPr/>
        <a:lstStyle/>
        <a:p>
          <a:endParaRPr lang="en-US"/>
        </a:p>
      </dgm:t>
    </dgm:pt>
    <dgm:pt modelId="{C7C62215-8F14-4E07-84C4-E832A2F6B6F7}" type="sibTrans" cxnId="{BA91BEE5-5DD2-4D56-8703-D5408331F201}">
      <dgm:prSet/>
      <dgm:spPr/>
      <dgm:t>
        <a:bodyPr/>
        <a:lstStyle/>
        <a:p>
          <a:endParaRPr lang="en-US"/>
        </a:p>
      </dgm:t>
    </dgm:pt>
    <dgm:pt modelId="{89CE0E84-42B2-4D80-AF2A-BA5F44513DD6}" type="pres">
      <dgm:prSet presAssocID="{EB72EC61-E34F-4AC3-B485-1DA67C612D66}" presName="CompostProcess" presStyleCnt="0">
        <dgm:presLayoutVars>
          <dgm:dir/>
          <dgm:resizeHandles val="exact"/>
        </dgm:presLayoutVars>
      </dgm:prSet>
      <dgm:spPr/>
    </dgm:pt>
    <dgm:pt modelId="{2C578866-BCB5-4A2C-864A-8DBDCD08E5F8}" type="pres">
      <dgm:prSet presAssocID="{EB72EC61-E34F-4AC3-B485-1DA67C612D66}" presName="arrow" presStyleLbl="bgShp" presStyleIdx="0" presStyleCnt="1"/>
      <dgm:spPr/>
    </dgm:pt>
    <dgm:pt modelId="{2C891906-8602-4EBC-AABB-97F02C946E8E}" type="pres">
      <dgm:prSet presAssocID="{EB72EC61-E34F-4AC3-B485-1DA67C612D66}" presName="linearProcess" presStyleCnt="0"/>
      <dgm:spPr/>
    </dgm:pt>
    <dgm:pt modelId="{1EE059AC-1094-4898-9655-4C0DF6631AC2}" type="pres">
      <dgm:prSet presAssocID="{C1B81F61-F65F-4DD5-8537-17707A156C1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58A8F-81C5-4B3A-83D1-977693930439}" type="pres">
      <dgm:prSet presAssocID="{16E360E6-6230-4631-99BF-A6CAE3B4A09B}" presName="sibTrans" presStyleCnt="0"/>
      <dgm:spPr/>
    </dgm:pt>
    <dgm:pt modelId="{FC7623FB-7235-40CE-A611-EE0DA7152C32}" type="pres">
      <dgm:prSet presAssocID="{38CAE33D-206F-484A-B18D-798986F72AF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D8C13-73B8-4859-A315-782C92D3D3FF}" type="pres">
      <dgm:prSet presAssocID="{A7F22EED-8C13-46CA-B344-DA67D7FA3E30}" presName="sibTrans" presStyleCnt="0"/>
      <dgm:spPr/>
    </dgm:pt>
    <dgm:pt modelId="{60AA1E7D-F2F2-4030-8712-70ACCE5CE509}" type="pres">
      <dgm:prSet presAssocID="{1AAF274B-71A1-4469-B332-AB3A9DFA40B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3B8F1-1413-479D-8FA4-CF8E03D631E2}" type="presOf" srcId="{C1B81F61-F65F-4DD5-8537-17707A156C1F}" destId="{1EE059AC-1094-4898-9655-4C0DF6631AC2}" srcOrd="0" destOrd="0" presId="urn:microsoft.com/office/officeart/2005/8/layout/hProcess9"/>
    <dgm:cxn modelId="{BA91BEE5-5DD2-4D56-8703-D5408331F201}" srcId="{EB72EC61-E34F-4AC3-B485-1DA67C612D66}" destId="{1AAF274B-71A1-4469-B332-AB3A9DFA40BA}" srcOrd="2" destOrd="0" parTransId="{3EAC4697-FF11-4045-B3DA-1B423243F824}" sibTransId="{C7C62215-8F14-4E07-84C4-E832A2F6B6F7}"/>
    <dgm:cxn modelId="{018FFCCC-12AC-4EAF-A388-A174470CF939}" srcId="{EB72EC61-E34F-4AC3-B485-1DA67C612D66}" destId="{38CAE33D-206F-484A-B18D-798986F72AF3}" srcOrd="1" destOrd="0" parTransId="{B80B4B33-1129-48D9-BAFF-F2DB744E9714}" sibTransId="{A7F22EED-8C13-46CA-B344-DA67D7FA3E30}"/>
    <dgm:cxn modelId="{7D3C8D1B-6510-4EDC-B477-297F7BAE101A}" type="presOf" srcId="{38CAE33D-206F-484A-B18D-798986F72AF3}" destId="{FC7623FB-7235-40CE-A611-EE0DA7152C32}" srcOrd="0" destOrd="0" presId="urn:microsoft.com/office/officeart/2005/8/layout/hProcess9"/>
    <dgm:cxn modelId="{DD9249C7-8BAE-466E-BB99-F475BE75B395}" srcId="{EB72EC61-E34F-4AC3-B485-1DA67C612D66}" destId="{C1B81F61-F65F-4DD5-8537-17707A156C1F}" srcOrd="0" destOrd="0" parTransId="{510A0586-1A69-4689-AF07-B23403D59811}" sibTransId="{16E360E6-6230-4631-99BF-A6CAE3B4A09B}"/>
    <dgm:cxn modelId="{BB751301-B3ED-42B0-972A-89B805D85D2A}" type="presOf" srcId="{1AAF274B-71A1-4469-B332-AB3A9DFA40BA}" destId="{60AA1E7D-F2F2-4030-8712-70ACCE5CE509}" srcOrd="0" destOrd="0" presId="urn:microsoft.com/office/officeart/2005/8/layout/hProcess9"/>
    <dgm:cxn modelId="{CFF83814-CB59-430F-8C9E-309063E30F44}" type="presOf" srcId="{EB72EC61-E34F-4AC3-B485-1DA67C612D66}" destId="{89CE0E84-42B2-4D80-AF2A-BA5F44513DD6}" srcOrd="0" destOrd="0" presId="urn:microsoft.com/office/officeart/2005/8/layout/hProcess9"/>
    <dgm:cxn modelId="{11D6F213-9D4E-4EEC-B0CE-1365DF8D4CC4}" type="presParOf" srcId="{89CE0E84-42B2-4D80-AF2A-BA5F44513DD6}" destId="{2C578866-BCB5-4A2C-864A-8DBDCD08E5F8}" srcOrd="0" destOrd="0" presId="urn:microsoft.com/office/officeart/2005/8/layout/hProcess9"/>
    <dgm:cxn modelId="{4516BEB0-0A0F-4E82-9524-316693FEDBAF}" type="presParOf" srcId="{89CE0E84-42B2-4D80-AF2A-BA5F44513DD6}" destId="{2C891906-8602-4EBC-AABB-97F02C946E8E}" srcOrd="1" destOrd="0" presId="urn:microsoft.com/office/officeart/2005/8/layout/hProcess9"/>
    <dgm:cxn modelId="{A7C9F2E0-DD01-436A-B99D-547F67E8092F}" type="presParOf" srcId="{2C891906-8602-4EBC-AABB-97F02C946E8E}" destId="{1EE059AC-1094-4898-9655-4C0DF6631AC2}" srcOrd="0" destOrd="0" presId="urn:microsoft.com/office/officeart/2005/8/layout/hProcess9"/>
    <dgm:cxn modelId="{ED015932-61CC-4D7D-AF86-BEFF05AED59B}" type="presParOf" srcId="{2C891906-8602-4EBC-AABB-97F02C946E8E}" destId="{BA958A8F-81C5-4B3A-83D1-977693930439}" srcOrd="1" destOrd="0" presId="urn:microsoft.com/office/officeart/2005/8/layout/hProcess9"/>
    <dgm:cxn modelId="{F8FD4759-1961-4039-9935-1866A7DD026F}" type="presParOf" srcId="{2C891906-8602-4EBC-AABB-97F02C946E8E}" destId="{FC7623FB-7235-40CE-A611-EE0DA7152C32}" srcOrd="2" destOrd="0" presId="urn:microsoft.com/office/officeart/2005/8/layout/hProcess9"/>
    <dgm:cxn modelId="{07DBDEDD-E35B-40F1-87EA-D90A3A710D3E}" type="presParOf" srcId="{2C891906-8602-4EBC-AABB-97F02C946E8E}" destId="{465D8C13-73B8-4859-A315-782C92D3D3FF}" srcOrd="3" destOrd="0" presId="urn:microsoft.com/office/officeart/2005/8/layout/hProcess9"/>
    <dgm:cxn modelId="{7E5754B9-C896-47A6-B5A9-9736920589A5}" type="presParOf" srcId="{2C891906-8602-4EBC-AABB-97F02C946E8E}" destId="{60AA1E7D-F2F2-4030-8712-70ACCE5CE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8866-BCB5-4A2C-864A-8DBDCD08E5F8}">
      <dsp:nvSpPr>
        <dsp:cNvPr id="0" name=""/>
        <dsp:cNvSpPr/>
      </dsp:nvSpPr>
      <dsp:spPr>
        <a:xfrm>
          <a:off x="777716" y="0"/>
          <a:ext cx="8814117" cy="28236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59AC-1094-4898-9655-4C0DF6631AC2}">
      <dsp:nvSpPr>
        <dsp:cNvPr id="0" name=""/>
        <dsp:cNvSpPr/>
      </dsp:nvSpPr>
      <dsp:spPr>
        <a:xfrm>
          <a:off x="85569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</a:t>
          </a:r>
          <a:endParaRPr lang="en-US" sz="2400" kern="1200" dirty="0"/>
        </a:p>
      </dsp:txBody>
      <dsp:txXfrm>
        <a:off x="140704" y="902224"/>
        <a:ext cx="3000595" cy="1019183"/>
      </dsp:txXfrm>
    </dsp:sp>
    <dsp:sp modelId="{FC7623FB-7235-40CE-A611-EE0DA7152C32}">
      <dsp:nvSpPr>
        <dsp:cNvPr id="0" name=""/>
        <dsp:cNvSpPr/>
      </dsp:nvSpPr>
      <dsp:spPr>
        <a:xfrm>
          <a:off x="3629342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Methylation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Nucleosomes</a:t>
          </a:r>
          <a:endParaRPr lang="en-US" sz="2400" kern="1200" dirty="0"/>
        </a:p>
      </dsp:txBody>
      <dsp:txXfrm>
        <a:off x="3684477" y="902224"/>
        <a:ext cx="3000595" cy="1019183"/>
      </dsp:txXfrm>
    </dsp:sp>
    <dsp:sp modelId="{60AA1E7D-F2F2-4030-8712-70ACCE5CE509}">
      <dsp:nvSpPr>
        <dsp:cNvPr id="0" name=""/>
        <dsp:cNvSpPr/>
      </dsp:nvSpPr>
      <dsp:spPr>
        <a:xfrm>
          <a:off x="7173115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cfDNA</a:t>
          </a:r>
          <a:r>
            <a:rPr lang="en-US" sz="2400" kern="1200" dirty="0" smtClean="0"/>
            <a:t> fragmentation</a:t>
          </a:r>
          <a:endParaRPr lang="en-US" sz="2400" kern="1200" dirty="0"/>
        </a:p>
      </dsp:txBody>
      <dsp:txXfrm>
        <a:off x="7228250" y="902224"/>
        <a:ext cx="3000595" cy="1019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9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C818-F4A3-46B9-9A5D-2EDFF60F91A6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60" y="454256"/>
            <a:ext cx="11339772" cy="107433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cell-free DNA fragmentation in patients with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64" y="1951672"/>
            <a:ext cx="7418618" cy="29472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4855" y="4618756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Shicheng Guo @ Dr. Steven J Schrodi Lab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Center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for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Precision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Medicine Research</a:t>
            </a:r>
          </a:p>
          <a:p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Marshfield Clinic Research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Institute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08/19/2019</a:t>
            </a:r>
            <a:endParaRPr lang="en-US" sz="20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1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062" y="2507147"/>
            <a:ext cx="9125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Low-cost:  0.5-2x &gt;.. &gt; 0.1x genome-wide DNA sequencing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2-10ml plasma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062" y="4011615"/>
            <a:ext cx="12200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 compatibility: CNV vs (DNA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methylation, Histone modification,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and traditional machine-learning prediction (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Generalized Boosted Regression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Ratio of coverage of short fragments to long fragments was adjusted by GC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965" y="1353115"/>
            <a:ext cx="120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could be took as a useful feature for cancer prediction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940" y="245939"/>
            <a:ext cx="4129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715375" y="3167023"/>
            <a:ext cx="1310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026015" y="2969600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490662" y="3492820"/>
            <a:ext cx="2252" cy="864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0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117921"/>
            <a:ext cx="11085442" cy="4212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361" y="402605"/>
            <a:ext cx="11953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Cell-free DNA methylation levels reveals long-term health status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2906" y="5040893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Long-region average methylation level from low-pass genome-wide DNA methylation sequencing 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827" y="5410225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Window Size= 2Mbp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81434" y="5906382"/>
            <a:ext cx="1081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How about methylation + cell-free DNA fragmentation profile?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6660" y="6494873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8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" y="1409138"/>
            <a:ext cx="5834062" cy="5158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305799"/>
            <a:ext cx="1066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100" dirty="0">
                <a:latin typeface="Arial" panose="020B0604020202020204" pitchFamily="34" charset="0"/>
                <a:ea typeface="DengXian"/>
              </a:rPr>
              <a:t>Circulating cell-free DNA based low-pass genome-wide bisulfite sequencing aids non-invasive surveillance to hepatocellular carcinoma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65" t="20566" r="20622"/>
          <a:stretch/>
        </p:blipFill>
        <p:spPr>
          <a:xfrm>
            <a:off x="6162676" y="1695450"/>
            <a:ext cx="5790524" cy="40481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382125" y="5169412"/>
            <a:ext cx="228600" cy="14287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793" y="6407962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909455" y="2618509"/>
            <a:ext cx="3474721" cy="1080655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044931" y="2310938"/>
            <a:ext cx="4339245" cy="2936094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880" y="375596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or screening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4" y="1588558"/>
            <a:ext cx="2959730" cy="31495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60680" y="1588558"/>
            <a:ext cx="4495580" cy="3149599"/>
            <a:chOff x="3484505" y="1588558"/>
            <a:chExt cx="4495580" cy="3149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770" t="3674" r="2820" b="4200"/>
            <a:stretch/>
          </p:blipFill>
          <p:spPr>
            <a:xfrm>
              <a:off x="3484505" y="1588558"/>
              <a:ext cx="4495580" cy="314959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5904164" y="1770796"/>
              <a:ext cx="879211" cy="1662223"/>
              <a:chOff x="6206067" y="2123221"/>
              <a:chExt cx="879211" cy="166222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238612" y="3074244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206067" y="2123221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6369050" y="2902581"/>
                <a:ext cx="520700" cy="107950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56" y="3419671"/>
            <a:ext cx="3806518" cy="280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00" y="1565379"/>
            <a:ext cx="2313715" cy="1787519"/>
          </a:xfrm>
          <a:prstGeom prst="rect">
            <a:avLst/>
          </a:prstGeom>
        </p:spPr>
      </p:pic>
      <p:pic>
        <p:nvPicPr>
          <p:cNvPr id="2052" name="Picture 4" descr="Image result for biops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6" y="1632152"/>
            <a:ext cx="2157354" cy="16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6838" y="5726250"/>
            <a:ext cx="637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 and Convenient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86293" y="6205446"/>
            <a:ext cx="303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Circulating cell-free DNA</a:t>
            </a:r>
          </a:p>
        </p:txBody>
      </p:sp>
    </p:spTree>
    <p:extLst>
      <p:ext uri="{BB962C8B-B14F-4D97-AF65-F5344CB8AC3E}">
        <p14:creationId xmlns:p14="http://schemas.microsoft.com/office/powerpoint/2010/main" val="17608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rs.els-cdn.com/content/image/1-s2.0-S1672022917300487-gr1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10513094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308" y="289871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95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i="0" dirty="0" smtClean="0">
                <a:effectLst/>
                <a:latin typeface="NexusSans"/>
              </a:rPr>
              <a:t>Genomics, Proteomics &amp; Bioinformatics</a:t>
            </a:r>
          </a:p>
          <a:p>
            <a:pPr algn="ctr"/>
            <a:r>
              <a:rPr lang="en-US" b="0" i="0" dirty="0" smtClean="0">
                <a:effectLst/>
                <a:latin typeface="NexusSans"/>
              </a:rPr>
              <a:t>Volume 15, Issue 2, April 2017, Pages 59-72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048625" y="367665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2390775" y="571500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81" y="12616"/>
            <a:ext cx="118025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genetics and epigenetics of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8433941"/>
              </p:ext>
            </p:extLst>
          </p:nvPr>
        </p:nvGraphicFramePr>
        <p:xfrm>
          <a:off x="756082" y="837284"/>
          <a:ext cx="10369550" cy="282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5230" y="3008580"/>
            <a:ext cx="2523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depth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1779" y="3008580"/>
            <a:ext cx="2603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High-cost</a:t>
            </a:r>
          </a:p>
        </p:txBody>
      </p:sp>
      <p:sp>
        <p:nvSpPr>
          <p:cNvPr id="8" name="Down Arrow 7"/>
          <p:cNvSpPr/>
          <p:nvPr/>
        </p:nvSpPr>
        <p:spPr>
          <a:xfrm>
            <a:off x="9230936" y="3508000"/>
            <a:ext cx="1045203" cy="1000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505" y="3962687"/>
            <a:ext cx="3577206" cy="28637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7813" y="4914210"/>
            <a:ext cx="501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DNA evaluation of fragments for early interception (DELFI)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3" y="4322245"/>
            <a:ext cx="4027502" cy="21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9" y="1393742"/>
            <a:ext cx="5062449" cy="5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5215" y="1669968"/>
            <a:ext cx="5378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Blood is collected from healthy individuals and patients with cancer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extracted from plasma, processed into sequencing libraries, examined by WGS, mapped to the genome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fragmentation profiles across the genome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 used to categorize whether individuals have cancer and identify the tumor tissue of origin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183" y="5785811"/>
            <a:ext cx="502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Fig. 1: Schematic of DELFI approach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69720" y="364755"/>
            <a:ext cx="10676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cell-free DNA fragmentation in patients with cancer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" y="326704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Aberrant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in patients with human cancers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Short: 100-150bp</a:t>
                </a: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Long: 151-220bp</a:t>
                </a:r>
              </a:p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blipFill>
                <a:blip r:embed="rId2"/>
                <a:stretch>
                  <a:fillRect l="-2273" t="-1130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67597" y="1429789"/>
            <a:ext cx="9383480" cy="5164205"/>
            <a:chOff x="267596" y="1365657"/>
            <a:chExt cx="9591857" cy="5228337"/>
          </a:xfrm>
        </p:grpSpPr>
        <p:pic>
          <p:nvPicPr>
            <p:cNvPr id="1026" name="Picture 2" descr="Fig.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6" y="1365657"/>
              <a:ext cx="9564032" cy="522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095829" y="1490348"/>
              <a:ext cx="1720343" cy="26161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N=30 healthy individuals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789025" y="2064957"/>
              <a:ext cx="2041444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patients with lung cancer 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482152" y="2962044"/>
              <a:ext cx="133402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size=5Mb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38871" y="4607850"/>
              <a:ext cx="1420582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</a:t>
              </a:r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04479" y="3453908"/>
            <a:ext cx="24023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patterns were highly correlated to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lymphocyte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fragmentation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profiles and nucleosome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622724" y="3591159"/>
            <a:ext cx="335923" cy="282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608737" y="3933898"/>
            <a:ext cx="349910" cy="465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05047" y="3933898"/>
            <a:ext cx="380821" cy="2057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742128" y="4992456"/>
            <a:ext cx="24833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 of normal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result of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patterns that reflect the chromatin structure of normal blood 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" y="939543"/>
            <a:ext cx="7037705" cy="56628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003" y="151551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profiles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healthy individuals and cancer patients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46099" y="1898187"/>
            <a:ext cx="4618" cy="258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86226" y="1696598"/>
            <a:ext cx="0" cy="30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29240" y="1493396"/>
            <a:ext cx="6360" cy="313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089861" y="2668386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95399" y="1629297"/>
            <a:ext cx="353103" cy="415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49417" y="236061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48502" y="1486192"/>
            <a:ext cx="4647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Inferred copy number variations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02520" y="2156652"/>
            <a:ext cx="31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fragmentation profiles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  <a:blipFill>
                <a:blip r:embed="rId3"/>
                <a:stretch>
                  <a:fillRect l="-2273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6265794" y="1904568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854167" y="474186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07268" y="4128735"/>
            <a:ext cx="4896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Healthy individuals had concordant fragmentation profiles whereas patients with cancer had highly variable profiles with decreased correlation to the median healthy profile.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888408" y="5628482"/>
            <a:ext cx="5402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osition-dependent alterations in fragmentation of </a:t>
            </a:r>
            <a:r>
              <a:rPr lang="en-US" sz="1600" b="0" i="0" dirty="0" err="1" smtClean="0">
                <a:solidFill>
                  <a:srgbClr val="222222"/>
                </a:solidFill>
                <a:effectLst/>
                <a:latin typeface="Lora"/>
              </a:rPr>
              <a:t>cfDNA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32825" y="6020547"/>
            <a:ext cx="308746" cy="1839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9141187" y="6048493"/>
            <a:ext cx="742950" cy="123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74626" y="6245079"/>
            <a:ext cx="4761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22222"/>
                </a:solidFill>
                <a:latin typeface="Lora"/>
              </a:rPr>
              <a:t>Cancers are different in </a:t>
            </a:r>
            <a:r>
              <a:rPr lang="en-US" sz="1600" dirty="0" err="1" smtClean="0">
                <a:solidFill>
                  <a:srgbClr val="222222"/>
                </a:solidFill>
                <a:latin typeface="Lora"/>
              </a:rPr>
              <a:t>cfDNA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fragment abnormal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10246452" y="2187304"/>
            <a:ext cx="742950" cy="661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0718" y="3002342"/>
            <a:ext cx="5032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fragementation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profile indicates CNV aberrant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50184" y="3190012"/>
            <a:ext cx="557084" cy="11293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5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903013"/>
            <a:ext cx="10248900" cy="5564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84" y="282059"/>
            <a:ext cx="11516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Prediction 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erformance for cancer detection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</a:t>
            </a:r>
            <a:endParaRPr lang="en-US" sz="2400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58075" y="2305050"/>
            <a:ext cx="142875" cy="180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81625" y="1181100"/>
            <a:ext cx="2162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8532" y="1979073"/>
            <a:ext cx="182525" cy="3577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51057" y="2416450"/>
            <a:ext cx="538539" cy="3938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13407" y="2416450"/>
            <a:ext cx="538539" cy="3938588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917624" y="2195512"/>
            <a:ext cx="1031896" cy="323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68413" y="2014536"/>
            <a:ext cx="309937" cy="3429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238875" y="4869138"/>
            <a:ext cx="1" cy="148590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9994" y="4869138"/>
            <a:ext cx="337761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08361"/>
            <a:ext cx="5638800" cy="4220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6221" y="348734"/>
            <a:ext cx="981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of cancer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DNA fragmentation profiles</a:t>
            </a:r>
            <a:endParaRPr lang="en-US" sz="32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304926" y="2552702"/>
            <a:ext cx="123824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04926" y="2819400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95% Specificity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90989" y="2552702"/>
            <a:ext cx="90486" cy="26669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46274" y="2819400"/>
            <a:ext cx="3001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Mitochondrial DNA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47417" y="1577436"/>
            <a:ext cx="60445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Receiver operator characteristics for the detection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of cancer using </a:t>
            </a:r>
            <a:r>
              <a:rPr lang="en-US" dirty="0" err="1">
                <a:solidFill>
                  <a:srgbClr val="222222"/>
                </a:solidFill>
                <a:latin typeface="Source Sans Pro"/>
              </a:rPr>
              <a:t>cfDNA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 fragmentation profiles and other genome-wide features in a machine learning approach (Generalized Boosted </a:t>
            </a:r>
            <a:r>
              <a:rPr lang="en-US" dirty="0" smtClean="0">
                <a:solidFill>
                  <a:srgbClr val="222222"/>
                </a:solidFill>
                <a:latin typeface="Source Sans Pro"/>
              </a:rPr>
              <a:t>Regression)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are depicted for a cohort of 215 healthy individuals and 208 patients with cancer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(DELFI, AUC = </a:t>
            </a:r>
            <a:r>
              <a:rPr lang="en-US" b="1" i="0" dirty="0" smtClean="0">
                <a:solidFill>
                  <a:srgbClr val="222222"/>
                </a:solidFill>
                <a:effectLst/>
                <a:latin typeface="Source Sans Pro"/>
              </a:rPr>
              <a:t>0.94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), with ≥95% specificity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Chromosomal arm copy number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Chr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 copy number)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Mitochondrial genome copy number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mtDNA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465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Gothic Std B</vt:lpstr>
      <vt:lpstr>Arial</vt:lpstr>
      <vt:lpstr>Calibri</vt:lpstr>
      <vt:lpstr>Calibri Light</vt:lpstr>
      <vt:lpstr>Cambria Math</vt:lpstr>
      <vt:lpstr>DengXian</vt:lpstr>
      <vt:lpstr>Lora</vt:lpstr>
      <vt:lpstr>NexusSans</vt:lpstr>
      <vt:lpstr>Source Sans Pro</vt:lpstr>
      <vt:lpstr>Office Theme</vt:lpstr>
      <vt:lpstr>Genome-wide cell-free DNA fragmentation in patients with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139</cp:revision>
  <dcterms:created xsi:type="dcterms:W3CDTF">2019-08-17T20:30:30Z</dcterms:created>
  <dcterms:modified xsi:type="dcterms:W3CDTF">2019-08-22T22:53:09Z</dcterms:modified>
</cp:coreProperties>
</file>